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333" r:id="rId3"/>
    <p:sldId id="357" r:id="rId4"/>
    <p:sldId id="341" r:id="rId5"/>
    <p:sldId id="362" r:id="rId6"/>
    <p:sldId id="363" r:id="rId7"/>
    <p:sldId id="369" r:id="rId8"/>
    <p:sldId id="370" r:id="rId9"/>
    <p:sldId id="371" r:id="rId10"/>
    <p:sldId id="372" r:id="rId11"/>
    <p:sldId id="368" r:id="rId12"/>
    <p:sldId id="373" r:id="rId13"/>
    <p:sldId id="374" r:id="rId14"/>
    <p:sldId id="375" r:id="rId15"/>
    <p:sldId id="376" r:id="rId16"/>
    <p:sldId id="302" r:id="rId17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О.П. Братухина" initials="ОБ" lastIdx="9" clrIdx="0">
    <p:extLst>
      <p:ext uri="{19B8F6BF-5375-455C-9EA6-DF929625EA0E}">
        <p15:presenceInfo xmlns:p15="http://schemas.microsoft.com/office/powerpoint/2012/main" userId="S-1-5-21-1550027116-1376463256-1133838943-129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883E"/>
    <a:srgbClr val="0094DA"/>
    <a:srgbClr val="5DA100"/>
    <a:srgbClr val="008545"/>
    <a:srgbClr val="62983E"/>
    <a:srgbClr val="0070A2"/>
    <a:srgbClr val="EBF5FE"/>
    <a:srgbClr val="F3F8F2"/>
    <a:srgbClr val="70AF00"/>
    <a:srgbClr val="68A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61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DC40D5-543D-482B-98E7-AB23321B9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CA222A-1D63-412A-A0A4-25C51DA7CD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C3A174-EC5E-4CC7-9395-1BD756D47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14.04.2026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E1DFFF-1648-4CA2-828D-8F5DEDCBD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BE929-C891-4979-A4BB-321FB04A3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4942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9F6A64-85ED-4556-A953-60A5E0821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245F003-B53B-4E78-82B4-F9572199A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89C57A-4337-443F-8DCB-58360F9E1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14.04.2026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96FB4C-20F1-4165-8794-5444F6926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9F748B-8624-49E3-8F3A-CAC1B4F69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2186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2515AB9-45CD-4F20-AD74-06A5166F68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95A650-B637-4272-8786-121D0A0B83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D3DAC3-329A-47DF-8E0D-809817B27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14.04.2026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C242A2-024F-448B-B2E6-0E07A964D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C2F414-A55D-408D-8385-EDD7485B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8534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5622DB-E07A-4DDA-AE6A-55B2FC6BB0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AF7803-E395-4A08-A69E-7382B8B1CE5D}"/>
              </a:ext>
            </a:extLst>
          </p:cNvPr>
          <p:cNvSpPr txBox="1"/>
          <p:nvPr userDrawn="1"/>
        </p:nvSpPr>
        <p:spPr>
          <a:xfrm>
            <a:off x="2138734" y="252523"/>
            <a:ext cx="5016046" cy="9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b="1" dirty="0">
                <a:solidFill>
                  <a:srgbClr val="0070A2"/>
                </a:solidFill>
              </a:rPr>
              <a:t>Я ‒ </a:t>
            </a:r>
            <a:r>
              <a:rPr lang="ru-RU" sz="3600" dirty="0">
                <a:solidFill>
                  <a:srgbClr val="0070A2"/>
                </a:solidFill>
              </a:rPr>
              <a:t>активный гражданин </a:t>
            </a:r>
            <a:r>
              <a:rPr lang="ru-RU" sz="3600" b="1" dirty="0">
                <a:solidFill>
                  <a:srgbClr val="0070A2"/>
                </a:solidFill>
              </a:rPr>
              <a:t>Республики БЕЛАРУСЬ!</a:t>
            </a:r>
          </a:p>
        </p:txBody>
      </p:sp>
      <p:pic>
        <p:nvPicPr>
          <p:cNvPr id="9" name="Рисунок 8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id="{73313175-6FDF-4689-BE9E-F20EBD1BE1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003" y="252523"/>
            <a:ext cx="2295977" cy="257733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8A691-332D-47B0-AD99-601839422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6968" y="1709738"/>
            <a:ext cx="6096000" cy="2852737"/>
          </a:xfrm>
        </p:spPr>
        <p:txBody>
          <a:bodyPr anchor="ctr" anchorCtr="0">
            <a:normAutofit/>
          </a:bodyPr>
          <a:lstStyle>
            <a:lvl1pPr>
              <a:defRPr sz="4800"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888DE6-067F-4218-9FC2-08676E019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16968" y="4589463"/>
            <a:ext cx="793048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8CE54D-6BE6-44A4-9693-41C8E51CB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14.04.2026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33C042-D65E-4C6B-A1EB-A833A26CA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754EAB-1152-48B2-B20C-4DDA7773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5797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0637C29-4C6A-4935-B1D2-EB4DD9B6EE29}"/>
              </a:ext>
            </a:extLst>
          </p:cNvPr>
          <p:cNvSpPr/>
          <p:nvPr userDrawn="1"/>
        </p:nvSpPr>
        <p:spPr>
          <a:xfrm>
            <a:off x="0" y="-23706"/>
            <a:ext cx="12192000" cy="1367986"/>
          </a:xfrm>
          <a:prstGeom prst="rect">
            <a:avLst/>
          </a:prstGeom>
          <a:solidFill>
            <a:srgbClr val="EBF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80AE13-E255-490E-839A-E6D54CDA0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1525035"/>
            <a:ext cx="10863072" cy="465192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C25109-DA44-460E-930A-A6C454D28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14.04.2026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2CF262-AADF-4E2C-BE8F-C962B9731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67C5E9-03E9-4BE1-A860-D2F52ABF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657246-89EE-400A-8F36-86B63E9DEE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3706"/>
            <a:ext cx="1353312" cy="1367986"/>
          </a:xfrm>
          <a:prstGeom prst="rect">
            <a:avLst/>
          </a:prstGeom>
        </p:spPr>
      </p:pic>
      <p:pic>
        <p:nvPicPr>
          <p:cNvPr id="9" name="Рисунок 8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id="{456AC548-FB92-4A6C-9229-8989D1F7E5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846" y="106061"/>
            <a:ext cx="892320" cy="1001669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AA954621-E31C-4D18-A030-8826E0C15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79" y="226218"/>
            <a:ext cx="10515600" cy="971205"/>
          </a:xfrm>
        </p:spPr>
        <p:txBody>
          <a:bodyPr/>
          <a:lstStyle>
            <a:lvl1pPr>
              <a:defRPr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519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1A400B-471D-4E7A-A64F-A2EA88429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107AD3-5087-4B70-9861-B6C6062E6F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64B62C-F9F4-480F-865A-57950208C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AEF136-6E7B-4D33-B51E-25FEFA03D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14.04.2026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71345A-1148-43E5-AC5D-E185B0EDF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08465D-9505-459B-AE0B-718204D21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3168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9BE6DE-FB69-4915-9038-782A2FB6C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E5D96A-06E4-448E-8344-D8CC5506E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A70A5C9-C472-46A3-AA42-8F2BF6C84C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0CB57B-4C52-4936-8890-B93525E414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E33E8FE-5503-4185-BD60-FDA3E4E7E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A9854A-D21D-40BF-8654-FB812D7D7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14.04.2026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C3284B-9E07-4CAB-BEC3-24E50628C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FFBBAB1-9268-4B15-BAC9-9FB1D6D25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5733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40CCA9-A644-4217-9021-80C653FE9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C24EC6-B214-49D2-837D-475891A5D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14.04.2026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FD3E0E-1825-482C-B339-4C56D176A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05D5967-4146-45AB-9E7D-5F579FC01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2912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C406EB5-5E8C-486C-A788-B84D5049C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14.04.2026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8B8166-F961-474F-9F2B-DA174F8E3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5B17759-9F6E-481D-9FE1-C21629DD2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3423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1B2806-A570-4BD9-B4BD-368759F2C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B97078-36E0-485C-8228-AC7C9FB64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D523B6F-1501-42BB-B699-B66EE204CD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B22519-F70C-4521-ABC0-1FD967C71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14.04.2026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A338B8-169E-44A1-8AB2-790C88220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75D0DC-1EC7-40E1-923C-9297D4BE5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1975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BCF1AF-4DD6-4E19-819F-033FB4136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F4A7D7-7CA5-4085-9712-1B7E067417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4D1290-F981-44C6-9414-3AA70548C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596769-2FD7-4ADB-AC2C-D8EF96DC2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14.04.2026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2869AD-D880-4CD3-A68A-E2FD13339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41D33C-29E2-453A-964A-0BB578774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8653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12892-3EB7-4128-9470-39FE791FB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9FEF5B-B11E-49B1-BB3E-EAAB1ED91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38F6A3-7B3F-4ACF-82F6-51908B3600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31876-EFBF-4EDC-B970-DB88FF45664C}" type="datetimeFigureOut">
              <a:rPr lang="ru-RU" smtClean="0"/>
              <a:t>14.04.2026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09DA6E-A192-4134-ABCD-5C053794CA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8CC94-592C-451C-AE4A-829E004AC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401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3B29FF2-E430-434D-A78E-B049BBAC9B89}"/>
              </a:ext>
            </a:extLst>
          </p:cNvPr>
          <p:cNvSpPr txBox="1"/>
          <p:nvPr/>
        </p:nvSpPr>
        <p:spPr>
          <a:xfrm>
            <a:off x="3812919" y="5752872"/>
            <a:ext cx="4796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Апрель 2026 г. </a:t>
            </a:r>
          </a:p>
        </p:txBody>
      </p:sp>
      <p:sp>
        <p:nvSpPr>
          <p:cNvPr id="26" name="Google Shape;194;p25">
            <a:extLst>
              <a:ext uri="{FF2B5EF4-FFF2-40B4-BE49-F238E27FC236}">
                <a16:creationId xmlns:a16="http://schemas.microsoft.com/office/drawing/2014/main" id="{EF4803C7-F4C5-4F8A-A6ED-ABA3913B7D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99982" y="2003117"/>
            <a:ext cx="7083846" cy="36456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4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Тема 8</a:t>
            </a:r>
            <a:br>
              <a:rPr lang="ru-RU" sz="34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br>
              <a:rPr lang="ru-RU" sz="34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400" dirty="0">
                <a:solidFill>
                  <a:srgbClr val="FF0000"/>
                </a:solidFill>
                <a:latin typeface="Arial Narrow" panose="020B0606020202030204" pitchFamily="34" charset="0"/>
                <a:ea typeface="Arial"/>
                <a:cs typeface="Calibri" panose="020F0502020204030204" pitchFamily="34" charset="0"/>
                <a:sym typeface="Arial"/>
              </a:rPr>
              <a:t>Быть достойным гражданином Республики Беларусь – </a:t>
            </a:r>
            <a:br>
              <a:rPr lang="ru-RU" sz="3400" dirty="0">
                <a:solidFill>
                  <a:srgbClr val="01883E"/>
                </a:solidFill>
                <a:latin typeface="Arial Narrow" panose="020B0606020202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400" dirty="0">
                <a:solidFill>
                  <a:srgbClr val="00B05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значит гордиться достижениями Беларуси</a:t>
            </a:r>
            <a:endParaRPr lang="ru-RU" sz="3400" dirty="0">
              <a:solidFill>
                <a:srgbClr val="00B050"/>
              </a:solidFill>
              <a:latin typeface="Arial Narrow" panose="020B0606020202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737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6BD3C27-2FCF-4D86-B5E3-27F40F9A5222}"/>
              </a:ext>
            </a:extLst>
          </p:cNvPr>
          <p:cNvSpPr/>
          <p:nvPr/>
        </p:nvSpPr>
        <p:spPr>
          <a:xfrm>
            <a:off x="2910722" y="3195459"/>
            <a:ext cx="61264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CD2DEA-F809-40A0-A765-59339796BC71}"/>
              </a:ext>
            </a:extLst>
          </p:cNvPr>
          <p:cNvSpPr txBox="1"/>
          <p:nvPr/>
        </p:nvSpPr>
        <p:spPr>
          <a:xfrm>
            <a:off x="3116315" y="316594"/>
            <a:ext cx="56919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Научные достижения – предмет гордости для белорусов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1673667-868D-4E94-97FB-67ED9CA54C3D}"/>
              </a:ext>
            </a:extLst>
          </p:cNvPr>
          <p:cNvSpPr/>
          <p:nvPr/>
        </p:nvSpPr>
        <p:spPr>
          <a:xfrm>
            <a:off x="555728" y="3195459"/>
            <a:ext cx="4709987" cy="18793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«Интеллектуальный карьер»;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беспилотные летательные аппараты «Бусел» и «Гексакоптер-1».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41EA30D-AC0B-4089-9703-DCAD701C18CA}"/>
              </a:ext>
            </a:extLst>
          </p:cNvPr>
          <p:cNvSpPr/>
          <p:nvPr/>
        </p:nvSpPr>
        <p:spPr>
          <a:xfrm>
            <a:off x="555728" y="2102976"/>
            <a:ext cx="4709987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be-BY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на основе искусственного интеллекта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D2E6E3-EBFC-4E21-8E04-22B7E60CA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376" y="1322556"/>
            <a:ext cx="3587759" cy="23918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0596C5-127F-4770-A4A3-B4A84806D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487" y="3195459"/>
            <a:ext cx="3587759" cy="200007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B356379-D0C5-4054-9F72-2E15E5480A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289" y="4165603"/>
            <a:ext cx="3587759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66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E6C249-3371-48EF-8A8A-C31B6E59D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386" y="4659549"/>
            <a:ext cx="3403796" cy="21984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1CD2DEA-F809-40A0-A765-59339796BC71}"/>
              </a:ext>
            </a:extLst>
          </p:cNvPr>
          <p:cNvSpPr txBox="1"/>
          <p:nvPr/>
        </p:nvSpPr>
        <p:spPr>
          <a:xfrm>
            <a:off x="252918" y="-22599"/>
            <a:ext cx="1128408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Система образования в Республике Беларусь предоставляет возможность получения образования каждому гражданину вне зависимости от его национальности, вероисповедания, состояния здоровья.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1673667-868D-4E94-97FB-67ED9CA54C3D}"/>
              </a:ext>
            </a:extLst>
          </p:cNvPr>
          <p:cNvSpPr/>
          <p:nvPr/>
        </p:nvSpPr>
        <p:spPr>
          <a:xfrm>
            <a:off x="6282228" y="1654347"/>
            <a:ext cx="5509946" cy="7925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Беларуси реализуется концепция непрерывного образования.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7310F66-FA41-4E23-892A-3AA64D40AC5D}"/>
              </a:ext>
            </a:extLst>
          </p:cNvPr>
          <p:cNvSpPr/>
          <p:nvPr/>
        </p:nvSpPr>
        <p:spPr>
          <a:xfrm>
            <a:off x="6282228" y="2710833"/>
            <a:ext cx="5509946" cy="26039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грамотности взрослого населения Беларуси – один из самых высоких в мире. Сейчас он достигает 99,87%. Охват базовым, общим средним и профессиональным образованием составляет 99%, подготовкой к школе детей дошкольного возраста – 100%.</a:t>
            </a:r>
            <a:endParaRPr lang="ru-RU" sz="2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76D5DB8-E83E-4766-8CE7-A5D5710D8D92}"/>
              </a:ext>
            </a:extLst>
          </p:cNvPr>
          <p:cNvSpPr/>
          <p:nvPr/>
        </p:nvSpPr>
        <p:spPr>
          <a:xfrm>
            <a:off x="6282228" y="5667075"/>
            <a:ext cx="5509946" cy="7925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Общее среднее образования в стране является обязательным.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7D9693-E487-48E5-BC4D-5820FC461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4" y="4016066"/>
            <a:ext cx="3336347" cy="20032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091DE4A-2E5F-49BC-BAF6-90766D4312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5595"/>
            <a:ext cx="3336347" cy="17746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29E3C7-03DB-482E-931B-3B1B06A910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386" y="2302921"/>
            <a:ext cx="3403797" cy="190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69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6BD3C27-2FCF-4D86-B5E3-27F40F9A5222}"/>
              </a:ext>
            </a:extLst>
          </p:cNvPr>
          <p:cNvSpPr/>
          <p:nvPr/>
        </p:nvSpPr>
        <p:spPr>
          <a:xfrm>
            <a:off x="2910722" y="3195459"/>
            <a:ext cx="61264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CD2DEA-F809-40A0-A765-59339796BC71}"/>
              </a:ext>
            </a:extLst>
          </p:cNvPr>
          <p:cNvSpPr txBox="1"/>
          <p:nvPr/>
        </p:nvSpPr>
        <p:spPr>
          <a:xfrm>
            <a:off x="2021842" y="416975"/>
            <a:ext cx="81483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Здоровый образ жизни – визитная карточка Беларуси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1673667-868D-4E94-97FB-67ED9CA54C3D}"/>
              </a:ext>
            </a:extLst>
          </p:cNvPr>
          <p:cNvSpPr/>
          <p:nvPr/>
        </p:nvSpPr>
        <p:spPr>
          <a:xfrm>
            <a:off x="6926283" y="2710438"/>
            <a:ext cx="4709987" cy="33284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27% жителей Беларуси регулярно занимаются физической культурой и спортом;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реализация проекта «Здоровые города и поселки»;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проводятся республиканские спортивные мероприятия для детей и подростков. 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41EA30D-AC0B-4089-9703-DCAD701C18CA}"/>
              </a:ext>
            </a:extLst>
          </p:cNvPr>
          <p:cNvSpPr/>
          <p:nvPr/>
        </p:nvSpPr>
        <p:spPr>
          <a:xfrm>
            <a:off x="6926283" y="1652328"/>
            <a:ext cx="4709987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be-BY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Беларусь по праву можно называть спортивной страной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E28E49-FF01-46FC-AC51-81114F05F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33" y="4349240"/>
            <a:ext cx="4840731" cy="25748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50BAA5-FDED-42B6-A6D8-3CD505CFF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2415"/>
            <a:ext cx="3867154" cy="257810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89451B6-B4ED-44BE-8133-0BECCB29B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439" y="2798536"/>
            <a:ext cx="3572129" cy="237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602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6BD3C27-2FCF-4D86-B5E3-27F40F9A5222}"/>
              </a:ext>
            </a:extLst>
          </p:cNvPr>
          <p:cNvSpPr/>
          <p:nvPr/>
        </p:nvSpPr>
        <p:spPr>
          <a:xfrm>
            <a:off x="2910722" y="3195459"/>
            <a:ext cx="61264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CD2DEA-F809-40A0-A765-59339796BC71}"/>
              </a:ext>
            </a:extLst>
          </p:cNvPr>
          <p:cNvSpPr txBox="1"/>
          <p:nvPr/>
        </p:nvSpPr>
        <p:spPr>
          <a:xfrm>
            <a:off x="2021842" y="416975"/>
            <a:ext cx="81483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Здоровый образ жизни – визитная карточка Беларуси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1673667-868D-4E94-97FB-67ED9CA54C3D}"/>
              </a:ext>
            </a:extLst>
          </p:cNvPr>
          <p:cNvSpPr/>
          <p:nvPr/>
        </p:nvSpPr>
        <p:spPr>
          <a:xfrm>
            <a:off x="250204" y="2750271"/>
            <a:ext cx="4709987" cy="36907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 ледовых арен;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пятидесятиметровых и 196 </a:t>
            </a:r>
            <a:r>
              <a:rPr lang="ru-RU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двадцатипятиметровых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плавательных бассейнов;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880 нестандартных и мини-бассейнов;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ru-RU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лыжероллерных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трасс;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124 физкультурно-оздоровительных комплекса и центра.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41EA30D-AC0B-4089-9703-DCAD701C18CA}"/>
              </a:ext>
            </a:extLst>
          </p:cNvPr>
          <p:cNvSpPr/>
          <p:nvPr/>
        </p:nvSpPr>
        <p:spPr>
          <a:xfrm>
            <a:off x="250203" y="2024479"/>
            <a:ext cx="4709987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be-BY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стране дейтвует: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4DB9E9-7CE5-4CD4-98E3-38C48AE58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1321521"/>
            <a:ext cx="3657600" cy="23853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55A8D2-1E0E-4D4D-8A59-CCCE2A946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601" y="3053477"/>
            <a:ext cx="3657600" cy="24384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F97C567-B8B0-4F64-9377-68BE8AA30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982" y="4617539"/>
            <a:ext cx="3476017" cy="231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68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A104F6F-2170-4B0A-9365-F7AEE7CBB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0079"/>
            <a:ext cx="3412517" cy="227330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6BD3C27-2FCF-4D86-B5E3-27F40F9A5222}"/>
              </a:ext>
            </a:extLst>
          </p:cNvPr>
          <p:cNvSpPr/>
          <p:nvPr/>
        </p:nvSpPr>
        <p:spPr>
          <a:xfrm>
            <a:off x="2910722" y="3195459"/>
            <a:ext cx="61264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CD2DEA-F809-40A0-A765-59339796BC71}"/>
              </a:ext>
            </a:extLst>
          </p:cNvPr>
          <p:cNvSpPr txBox="1"/>
          <p:nvPr/>
        </p:nvSpPr>
        <p:spPr>
          <a:xfrm>
            <a:off x="2021842" y="416975"/>
            <a:ext cx="81483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Здоровый образ жизни – визитная карточка Беларуси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1673667-868D-4E94-97FB-67ED9CA54C3D}"/>
              </a:ext>
            </a:extLst>
          </p:cNvPr>
          <p:cNvSpPr/>
          <p:nvPr/>
        </p:nvSpPr>
        <p:spPr>
          <a:xfrm>
            <a:off x="4816445" y="3394953"/>
            <a:ext cx="7375555" cy="33284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центр олимпийской подготовки по зимним видам спорта «</a:t>
            </a:r>
            <a:r>
              <a:rPr lang="ru-RU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Раубичи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центр олимпийской подготовки «Стайки»;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центр олимпийской подготовки конного спорта и коневодства в Ратомке;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Гребные каналы в городах Бресте и Заславле;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Горнолыжный комплекс-курорт «Логойск»;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горнолыжный центр «</a:t>
            </a:r>
            <a:r>
              <a:rPr lang="ru-RU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Силичи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и др. 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41EA30D-AC0B-4089-9703-DCAD701C18CA}"/>
              </a:ext>
            </a:extLst>
          </p:cNvPr>
          <p:cNvSpPr/>
          <p:nvPr/>
        </p:nvSpPr>
        <p:spPr>
          <a:xfrm>
            <a:off x="4816444" y="1895383"/>
            <a:ext cx="7375555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be-BY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профессиональных спортсменов и любителей в Беларуси немало спортивных сооружений мирового класса: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C8F8A7-76FE-4055-B997-24F7524A75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8897"/>
            <a:ext cx="3409950" cy="22733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BFB947-B3B2-4F0A-BD87-D419FB9D75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97" y="3125528"/>
            <a:ext cx="3545280" cy="199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18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6BD3C27-2FCF-4D86-B5E3-27F40F9A5222}"/>
              </a:ext>
            </a:extLst>
          </p:cNvPr>
          <p:cNvSpPr/>
          <p:nvPr/>
        </p:nvSpPr>
        <p:spPr>
          <a:xfrm>
            <a:off x="2910722" y="3195459"/>
            <a:ext cx="61264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CD2DEA-F809-40A0-A765-59339796BC71}"/>
              </a:ext>
            </a:extLst>
          </p:cNvPr>
          <p:cNvSpPr txBox="1"/>
          <p:nvPr/>
        </p:nvSpPr>
        <p:spPr>
          <a:xfrm>
            <a:off x="2021842" y="-110575"/>
            <a:ext cx="814831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Белорусское государство создает условия для обеспечения продолжительной и активной жизни людей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1673667-868D-4E94-97FB-67ED9CA54C3D}"/>
              </a:ext>
            </a:extLst>
          </p:cNvPr>
          <p:cNvSpPr/>
          <p:nvPr/>
        </p:nvSpPr>
        <p:spPr>
          <a:xfrm>
            <a:off x="250201" y="2442689"/>
            <a:ext cx="5845798" cy="44153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гражданам Беларуси оказывается бесплатная медицинская помощь;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белорусские медики проводят сложнейшие операции;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гражданин может обследоваться и лечиться в специализированных научно-практических центрах;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лекарства допускаются к продаже только после их государственной регистрации;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строятся и открываются новые поликлиники, больницы, медицинские центры.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41EA30D-AC0B-4089-9703-DCAD701C18CA}"/>
              </a:ext>
            </a:extLst>
          </p:cNvPr>
          <p:cNvSpPr/>
          <p:nvPr/>
        </p:nvSpPr>
        <p:spPr>
          <a:xfrm>
            <a:off x="250202" y="1485805"/>
            <a:ext cx="5845798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be-BY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высоком уровне медицины в Беларуси говорят следующие факты: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7784F4-5996-43A2-9092-5CAEB4A75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038" y="1652101"/>
            <a:ext cx="7260480" cy="484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20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3B29FF2-E430-434D-A78E-B049BBAC9B89}"/>
              </a:ext>
            </a:extLst>
          </p:cNvPr>
          <p:cNvSpPr txBox="1"/>
          <p:nvPr/>
        </p:nvSpPr>
        <p:spPr>
          <a:xfrm>
            <a:off x="3812918" y="5761261"/>
            <a:ext cx="4796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Май  2026 </a:t>
            </a:r>
          </a:p>
        </p:txBody>
      </p:sp>
      <p:sp>
        <p:nvSpPr>
          <p:cNvPr id="26" name="Google Shape;194;p25">
            <a:extLst>
              <a:ext uri="{FF2B5EF4-FFF2-40B4-BE49-F238E27FC236}">
                <a16:creationId xmlns:a16="http://schemas.microsoft.com/office/drawing/2014/main" id="{EF4803C7-F4C5-4F8A-A6ED-ABA3913B7D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63213" y="3303954"/>
            <a:ext cx="6096000" cy="188344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br>
              <a:rPr lang="ru-RU" sz="32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endParaRPr lang="ru-RU" sz="4800" b="1" dirty="0">
              <a:solidFill>
                <a:srgbClr val="C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1140A8-721F-408D-ACA4-9A9547F4A06C}"/>
              </a:ext>
            </a:extLst>
          </p:cNvPr>
          <p:cNvSpPr txBox="1"/>
          <p:nvPr/>
        </p:nvSpPr>
        <p:spPr>
          <a:xfrm>
            <a:off x="3335460" y="1779462"/>
            <a:ext cx="4332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Анонс: 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ACB6BAE-A1FB-46CF-84A1-E0E649875BCC}"/>
              </a:ext>
            </a:extLst>
          </p:cNvPr>
          <p:cNvSpPr/>
          <p:nvPr/>
        </p:nvSpPr>
        <p:spPr>
          <a:xfrm>
            <a:off x="3047999" y="2967335"/>
            <a:ext cx="76377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6298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Быть достойным гражданином Республики Беларусь – значит </a:t>
            </a:r>
            <a:r>
              <a:rPr lang="ru-RU" sz="3200" b="1" i="1" dirty="0">
                <a:solidFill>
                  <a:srgbClr val="62983E"/>
                </a:solidFill>
                <a:latin typeface="Calibri" panose="020F0502020204030204"/>
              </a:rPr>
              <a:t>занимать активную гражданскую позицию</a:t>
            </a: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090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FBC1958-24E3-410E-8B70-F1A17E83E25A}"/>
              </a:ext>
            </a:extLst>
          </p:cNvPr>
          <p:cNvSpPr/>
          <p:nvPr/>
        </p:nvSpPr>
        <p:spPr>
          <a:xfrm>
            <a:off x="4304967" y="1324481"/>
            <a:ext cx="7591998" cy="5494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2800" i="1" dirty="0">
                <a:solidFill>
                  <a:schemeClr val="accent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«На каждом из белорусов лежит ответственность за судьбу страны. И главное – у всех есть равные, благоприятные стартовые условия для того, чтобы стать успешным и менять жизнь Беларуси к лучшему. В этом смысл нашей модели социально-ориентированного государства, доказавшей свою жизнеспособность, невзирая на мировые санкции и политическое давление».</a:t>
            </a:r>
          </a:p>
          <a:p>
            <a:pPr indent="450215" algn="r">
              <a:lnSpc>
                <a:spcPct val="107000"/>
              </a:lnSpc>
              <a:spcAft>
                <a:spcPts val="800"/>
              </a:spcAft>
            </a:pPr>
            <a:r>
              <a:rPr lang="ru-RU" sz="2200" i="1" dirty="0">
                <a:solidFill>
                  <a:schemeClr val="accent1"/>
                </a:solidFill>
                <a:latin typeface="Arial Narrow" panose="020B0606020202030204" pitchFamily="34" charset="0"/>
              </a:rPr>
              <a:t>Президент Республики Беларусь </a:t>
            </a:r>
          </a:p>
          <a:p>
            <a:pPr indent="450215" algn="r">
              <a:lnSpc>
                <a:spcPct val="107000"/>
              </a:lnSpc>
              <a:spcAft>
                <a:spcPts val="800"/>
              </a:spcAft>
            </a:pPr>
            <a:r>
              <a:rPr lang="ru-RU" sz="2200" i="1" dirty="0">
                <a:solidFill>
                  <a:schemeClr val="accent1"/>
                </a:solidFill>
                <a:latin typeface="Arial Narrow" panose="020B0606020202030204" pitchFamily="34" charset="0"/>
              </a:rPr>
              <a:t>А.Г. Лукашенко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526940-F2DE-4352-85DB-655E94248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63" y="1465242"/>
            <a:ext cx="3662473" cy="484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06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1CA874-1F26-44E0-BF20-CC0C88C49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874" y="2252707"/>
            <a:ext cx="2914126" cy="1885611"/>
          </a:xfrm>
          <a:prstGeom prst="rect">
            <a:avLst/>
          </a:prstGeom>
        </p:spPr>
      </p:pic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D7165BAC-ABB3-4652-BB93-9FE9D82F1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78" y="695558"/>
            <a:ext cx="11076250" cy="489449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accent1"/>
                </a:solidFill>
                <a:latin typeface="Arial Narrow" panose="020B0606020202030204" pitchFamily="34" charset="0"/>
              </a:rPr>
              <a:t>Республика Беларусь – экспортно-ориентированное государство с развитым сельским хозяйством, промышленностью и сферой услуг. Наше государство придерживается модели социально-ориентированной рыночной экономики. </a:t>
            </a:r>
            <a:br>
              <a:rPr lang="ru-RU" dirty="0">
                <a:solidFill>
                  <a:schemeClr val="accent4">
                    <a:lumMod val="75000"/>
                  </a:schemeClr>
                </a:solidFill>
              </a:rPr>
            </a:br>
            <a:endParaRPr lang="ru-RU" sz="2800" b="0" dirty="0">
              <a:solidFill>
                <a:schemeClr val="accent4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CEBE3D1-6CD3-4E7E-A7CC-241E5847DEE1}"/>
              </a:ext>
            </a:extLst>
          </p:cNvPr>
          <p:cNvSpPr/>
          <p:nvPr/>
        </p:nvSpPr>
        <p:spPr>
          <a:xfrm>
            <a:off x="6007147" y="1869920"/>
            <a:ext cx="5590774" cy="44126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Наиболее развитые отрасли промышленности страны:</a:t>
            </a: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машиностроение;</a:t>
            </a: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металлообработка;</a:t>
            </a: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легкая промышленность;</a:t>
            </a: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деревообработка;</a:t>
            </a: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нефтехимическая и фармацевтическая отрасли;</a:t>
            </a: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энергетика;</a:t>
            </a: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строительных материалов.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6CFE76-E8DE-4B30-ABF3-99030D16B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6645"/>
            <a:ext cx="2856986" cy="18856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5FFA62-0EC0-42F0-B9F4-B1DF2E42FA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54" y="3503880"/>
            <a:ext cx="2856986" cy="170213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7AA7957-B0B9-4281-8C2C-DC078EB1A0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874" y="4354949"/>
            <a:ext cx="2914126" cy="169562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B38E66F-6FB3-4803-A7D9-CA1181ED7C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7643"/>
            <a:ext cx="2819232" cy="146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9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78F1EC2-3EA7-4624-B98A-ACD22F087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120" y="4225624"/>
            <a:ext cx="4486564" cy="299104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CB5C780-FBB5-49CE-8DA2-5C8EEB475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443" y="918607"/>
            <a:ext cx="5069910" cy="357023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04935A5-EC19-4C7B-95EF-3A0BF1DE5D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565" y="1181828"/>
            <a:ext cx="3043796" cy="30437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0C0AA75-1430-42F1-BB86-7EC72F8196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90" y="3662451"/>
            <a:ext cx="4099954" cy="4099954"/>
          </a:xfrm>
          <a:prstGeom prst="rect">
            <a:avLst/>
          </a:prstGeom>
        </p:spPr>
      </p:pic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D7165BAC-ABB3-4652-BB93-9FE9D82F1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1881" y="429158"/>
            <a:ext cx="9548238" cy="489449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accent1"/>
                </a:solidFill>
                <a:latin typeface="Arial Narrow" panose="020B0606020202030204" pitchFamily="34" charset="0"/>
              </a:rPr>
              <a:t>Сельское хозяйство – основа продовольственной безопасности нашей страны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CEBE3D1-6CD3-4E7E-A7CC-241E5847DEE1}"/>
              </a:ext>
            </a:extLst>
          </p:cNvPr>
          <p:cNvSpPr/>
          <p:nvPr/>
        </p:nvSpPr>
        <p:spPr>
          <a:xfrm>
            <a:off x="2920763" y="1351508"/>
            <a:ext cx="5784715" cy="41549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Беларусь занимает в мировом рейтинге: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3-ю позицию по экспорту сливочного масла;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3-ю позицию по экспорту сгущенного молока;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3-ю позицию по экспорту сухой молочной сыворотки и продуктов на ее основе;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4-ю позицию по экспорту сыра;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5-ю  позицию по экспорту сухого обезжиренного молока.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143F43-AEE2-4343-B1CF-47B8D0C3B2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369" y="2334337"/>
            <a:ext cx="3043797" cy="30437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765E4E-A194-448B-B668-DC3E392C3A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822" y="1612475"/>
            <a:ext cx="3709481" cy="409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72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87EC84-645D-4C06-BB64-C09764776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80" y="2910594"/>
            <a:ext cx="4476750" cy="23812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1CD2DEA-F809-40A0-A765-59339796BC71}"/>
              </a:ext>
            </a:extLst>
          </p:cNvPr>
          <p:cNvSpPr txBox="1"/>
          <p:nvPr/>
        </p:nvSpPr>
        <p:spPr>
          <a:xfrm>
            <a:off x="576696" y="329287"/>
            <a:ext cx="104837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Современная Беларусь – территория масштабных строек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1673667-868D-4E94-97FB-67ED9CA54C3D}"/>
              </a:ext>
            </a:extLst>
          </p:cNvPr>
          <p:cNvSpPr/>
          <p:nvPr/>
        </p:nvSpPr>
        <p:spPr>
          <a:xfrm>
            <a:off x="6306522" y="1751123"/>
            <a:ext cx="5675608" cy="47775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Республике Беларусь немало красивых зданий: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Дворец Независимости; 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олимпийский стадион «Динамо»;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библиотека Беларуси; 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Белорусский государственный музей истории Великой Отечественной войны;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центр олимпийской подготовки по художественной гимнастике;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Летний амфитеатр; 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 «Борисов-Арена».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1E94EC-9B38-4FB4-B660-B9D008AC8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325" y="1430126"/>
            <a:ext cx="2881155" cy="19207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0FAD735-6EAE-496F-A95E-368FD9A1C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266" y="5192430"/>
            <a:ext cx="3090671" cy="166557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A674DFA-835A-41E4-A0C3-BD49135E83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5" y="1566156"/>
            <a:ext cx="2698412" cy="179961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74BED62-242B-4173-B14D-722379A58A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5" y="5192430"/>
            <a:ext cx="2698412" cy="169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16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6BD3C27-2FCF-4D86-B5E3-27F40F9A5222}"/>
              </a:ext>
            </a:extLst>
          </p:cNvPr>
          <p:cNvSpPr/>
          <p:nvPr/>
        </p:nvSpPr>
        <p:spPr>
          <a:xfrm>
            <a:off x="2910722" y="3195459"/>
            <a:ext cx="61264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CD2DEA-F809-40A0-A765-59339796BC71}"/>
              </a:ext>
            </a:extLst>
          </p:cNvPr>
          <p:cNvSpPr txBox="1"/>
          <p:nvPr/>
        </p:nvSpPr>
        <p:spPr>
          <a:xfrm>
            <a:off x="620763" y="-22599"/>
            <a:ext cx="56919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Научные достижения – предмет гордости для белорусов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1673667-868D-4E94-97FB-67ED9CA54C3D}"/>
              </a:ext>
            </a:extLst>
          </p:cNvPr>
          <p:cNvSpPr/>
          <p:nvPr/>
        </p:nvSpPr>
        <p:spPr>
          <a:xfrm>
            <a:off x="452320" y="3151857"/>
            <a:ext cx="5509946" cy="22416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по праву гордимся космонавтами-белорусами: 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Петром Ильичом Климуков;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Владимиром Васильевичем Коваленком;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Олегом Викторовичем Новицким 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Мариной Витальевной Василевской. 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41EA30D-AC0B-4089-9703-DCAD701C18CA}"/>
              </a:ext>
            </a:extLst>
          </p:cNvPr>
          <p:cNvSpPr/>
          <p:nvPr/>
        </p:nvSpPr>
        <p:spPr>
          <a:xfrm>
            <a:off x="452320" y="2391520"/>
            <a:ext cx="5521641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be-BY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Покорение космоса 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5D14CA-4FF5-459C-883C-6F1173B39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049" y="0"/>
            <a:ext cx="4484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30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6BD3C27-2FCF-4D86-B5E3-27F40F9A5222}"/>
              </a:ext>
            </a:extLst>
          </p:cNvPr>
          <p:cNvSpPr/>
          <p:nvPr/>
        </p:nvSpPr>
        <p:spPr>
          <a:xfrm>
            <a:off x="2910722" y="3195459"/>
            <a:ext cx="61264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CD2DEA-F809-40A0-A765-59339796BC71}"/>
              </a:ext>
            </a:extLst>
          </p:cNvPr>
          <p:cNvSpPr txBox="1"/>
          <p:nvPr/>
        </p:nvSpPr>
        <p:spPr>
          <a:xfrm>
            <a:off x="3116315" y="316594"/>
            <a:ext cx="56919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Научные достижения – предмет гордости для белорусов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1673667-868D-4E94-97FB-67ED9CA54C3D}"/>
              </a:ext>
            </a:extLst>
          </p:cNvPr>
          <p:cNvSpPr/>
          <p:nvPr/>
        </p:nvSpPr>
        <p:spPr>
          <a:xfrm>
            <a:off x="6288075" y="2613248"/>
            <a:ext cx="5509946" cy="36907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2008 году руководством страны было принято решение развивать собственную атомно-энергетическую программу – построить первую белорусскую  атомную электростанцию;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ноябре 2013 года около города Островца Гродненской области было начато сооружение Белорусской АЭС; 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в эксплуатацию введен первый энергоблок, в 2023 – второй.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41EA30D-AC0B-4089-9703-DCAD701C18CA}"/>
              </a:ext>
            </a:extLst>
          </p:cNvPr>
          <p:cNvSpPr/>
          <p:nvPr/>
        </p:nvSpPr>
        <p:spPr>
          <a:xfrm>
            <a:off x="6288075" y="1936801"/>
            <a:ext cx="5521641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be-BY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атомной энергетики 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77A77F-CE07-480E-B983-845B56A8E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79" y="2768352"/>
            <a:ext cx="5348708" cy="300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16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6BD3C27-2FCF-4D86-B5E3-27F40F9A5222}"/>
              </a:ext>
            </a:extLst>
          </p:cNvPr>
          <p:cNvSpPr/>
          <p:nvPr/>
        </p:nvSpPr>
        <p:spPr>
          <a:xfrm>
            <a:off x="2910722" y="3195459"/>
            <a:ext cx="61264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CD2DEA-F809-40A0-A765-59339796BC71}"/>
              </a:ext>
            </a:extLst>
          </p:cNvPr>
          <p:cNvSpPr txBox="1"/>
          <p:nvPr/>
        </p:nvSpPr>
        <p:spPr>
          <a:xfrm>
            <a:off x="3116315" y="316594"/>
            <a:ext cx="56919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Научные достижения – предмет гордости для белорусов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1673667-868D-4E94-97FB-67ED9CA54C3D}"/>
              </a:ext>
            </a:extLst>
          </p:cNvPr>
          <p:cNvSpPr/>
          <p:nvPr/>
        </p:nvSpPr>
        <p:spPr>
          <a:xfrm>
            <a:off x="6197098" y="2890582"/>
            <a:ext cx="5680206" cy="29661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состоялось 17 белорусских экспедиций;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ученые исследуют биоразнообразие наземных и водных экосистем континента; 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 мониторинг озонового слоя;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ведут уникальные биологические и микробиологические исследования.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41EA30D-AC0B-4089-9703-DCAD701C18CA}"/>
              </a:ext>
            </a:extLst>
          </p:cNvPr>
          <p:cNvSpPr/>
          <p:nvPr/>
        </p:nvSpPr>
        <p:spPr>
          <a:xfrm>
            <a:off x="6185403" y="2179914"/>
            <a:ext cx="5691901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be-BY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Белорусские экспедиции в Антарктику 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D552F9-9FCC-4B32-AB38-DF97351BA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0" y="1434463"/>
            <a:ext cx="3813243" cy="21301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69B986-5AD9-4A7D-9306-A7AB02F2C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168044"/>
            <a:ext cx="3330986" cy="22554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9D7FAE-A227-48F0-B63C-4D2F1979CA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0" y="4776257"/>
            <a:ext cx="3612551" cy="214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30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6BD3C27-2FCF-4D86-B5E3-27F40F9A5222}"/>
              </a:ext>
            </a:extLst>
          </p:cNvPr>
          <p:cNvSpPr/>
          <p:nvPr/>
        </p:nvSpPr>
        <p:spPr>
          <a:xfrm>
            <a:off x="2910722" y="3195459"/>
            <a:ext cx="61264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CD2DEA-F809-40A0-A765-59339796BC71}"/>
              </a:ext>
            </a:extLst>
          </p:cNvPr>
          <p:cNvSpPr txBox="1"/>
          <p:nvPr/>
        </p:nvSpPr>
        <p:spPr>
          <a:xfrm>
            <a:off x="3116315" y="316594"/>
            <a:ext cx="56919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Научные достижения – предмет гордости для белорусов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1673667-868D-4E94-97FB-67ED9CA54C3D}"/>
              </a:ext>
            </a:extLst>
          </p:cNvPr>
          <p:cNvSpPr/>
          <p:nvPr/>
        </p:nvSpPr>
        <p:spPr>
          <a:xfrm>
            <a:off x="6197098" y="2813046"/>
            <a:ext cx="5680206" cy="15170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Инновационные продукты: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аминокислоты;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сбалансированные комбикорма; 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кормовые добавки.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41EA30D-AC0B-4089-9703-DCAD701C18CA}"/>
              </a:ext>
            </a:extLst>
          </p:cNvPr>
          <p:cNvSpPr/>
          <p:nvPr/>
        </p:nvSpPr>
        <p:spPr>
          <a:xfrm>
            <a:off x="6185402" y="1734778"/>
            <a:ext cx="5691902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be-BY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Белорусская национальная биотехнологическая корпорация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21C03C-E5B3-4D94-BFF5-D8B6C70E7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57" y="1734778"/>
            <a:ext cx="5193530" cy="29213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C39161-E55F-418A-A04E-07D3A1D03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16" y="4330128"/>
            <a:ext cx="3069087" cy="242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368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g 2025-2026 (шаблон).pptx" id="{4D720686-9F5A-45F4-BB0A-7BF49F48FE3E}" vid="{C40BC9EB-CBB5-48F5-8EDB-D0884A0159D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Shag 2025-2026 (шаблон)</Template>
  <TotalTime>5022</TotalTime>
  <Words>735</Words>
  <Application>Microsoft Office PowerPoint</Application>
  <PresentationFormat>Широкоэкранный</PresentationFormat>
  <Paragraphs>102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Arial Narrow</vt:lpstr>
      <vt:lpstr>Calibri</vt:lpstr>
      <vt:lpstr>Calibri Light</vt:lpstr>
      <vt:lpstr>Times New Roman</vt:lpstr>
      <vt:lpstr>Wingdings</vt:lpstr>
      <vt:lpstr>Тема Office</vt:lpstr>
      <vt:lpstr> Тема 8  Быть достойным гражданином Республики Беларусь –  значит гордиться достижениями Беларуси</vt:lpstr>
      <vt:lpstr>Презентация PowerPoint</vt:lpstr>
      <vt:lpstr>Республика Беларусь – экспортно-ориентированное государство с развитым сельским хозяйством, промышленностью и сферой услуг. Наше государство придерживается модели социально-ориентированной рыночной экономики.  </vt:lpstr>
      <vt:lpstr>Сельское хозяйство – основа продовольственной безопасности нашей страны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Занятие 1 «Я»</dc:title>
  <dc:creator>Пилипенко М.Н.</dc:creator>
  <cp:lastModifiedBy>Пилипенко М.Н.</cp:lastModifiedBy>
  <cp:revision>189</cp:revision>
  <cp:lastPrinted>2025-10-08T13:23:23Z</cp:lastPrinted>
  <dcterms:created xsi:type="dcterms:W3CDTF">2025-09-09T13:15:08Z</dcterms:created>
  <dcterms:modified xsi:type="dcterms:W3CDTF">2026-04-14T13:28:44Z</dcterms:modified>
</cp:coreProperties>
</file>